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71" r:id="rId4"/>
    <p:sldId id="278" r:id="rId5"/>
    <p:sldId id="259" r:id="rId6"/>
    <p:sldId id="279" r:id="rId7"/>
    <p:sldId id="281" r:id="rId8"/>
    <p:sldId id="280" r:id="rId9"/>
    <p:sldId id="276" r:id="rId10"/>
    <p:sldId id="275" r:id="rId11"/>
    <p:sldId id="268" r:id="rId12"/>
    <p:sldId id="263" r:id="rId13"/>
    <p:sldId id="277" r:id="rId14"/>
    <p:sldId id="272" r:id="rId15"/>
    <p:sldId id="256" r:id="rId16"/>
    <p:sldId id="264" r:id="rId17"/>
    <p:sldId id="262" r:id="rId18"/>
    <p:sldId id="269" r:id="rId19"/>
    <p:sldId id="270" r:id="rId20"/>
  </p:sldIdLst>
  <p:sldSz cx="12192000" cy="6858000"/>
  <p:notesSz cx="6858000" cy="9144000"/>
  <p:embeddedFontLst>
    <p:embeddedFont>
      <p:font typeface="나눔스퀘어 네오 Bold" panose="020B0600000101010101" charset="-127"/>
      <p:bold r:id="rId22"/>
    </p:embeddedFont>
    <p:embeddedFont>
      <p:font typeface="나눔스퀘어 네오 ExtraBold" panose="020B0600000101010101" charset="-127"/>
      <p:bold r:id="rId23"/>
    </p:embeddedFont>
    <p:embeddedFont>
      <p:font typeface="나눔스퀘어 네오 Heavy" panose="020B0600000101010101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FFFF"/>
    <a:srgbClr val="FAF0FF"/>
    <a:srgbClr val="EAD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139" autoAdjust="0"/>
  </p:normalViewPr>
  <p:slideViewPr>
    <p:cSldViewPr snapToGrid="0">
      <p:cViewPr varScale="1">
        <p:scale>
          <a:sx n="70" d="100"/>
          <a:sy n="70" d="100"/>
        </p:scale>
        <p:origin x="7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용경" userId="7fdb7bbc-ce2f-4bdc-a7ae-49469ae2633c" providerId="ADAL" clId="{38736923-E896-4745-A911-D48FBEAFF382}"/>
    <pc:docChg chg="modSld">
      <pc:chgData name="이용경" userId="7fdb7bbc-ce2f-4bdc-a7ae-49469ae2633c" providerId="ADAL" clId="{38736923-E896-4745-A911-D48FBEAFF382}" dt="2023-10-26T17:09:27.158" v="14" actId="20577"/>
      <pc:docMkLst>
        <pc:docMk/>
      </pc:docMkLst>
      <pc:sldChg chg="modNotesTx">
        <pc:chgData name="이용경" userId="7fdb7bbc-ce2f-4bdc-a7ae-49469ae2633c" providerId="ADAL" clId="{38736923-E896-4745-A911-D48FBEAFF382}" dt="2023-10-26T17:09:27.158" v="14" actId="20577"/>
        <pc:sldMkLst>
          <pc:docMk/>
          <pc:sldMk cId="517617550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B7672-320D-45AA-B7A4-2245064098A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67F99-3E79-4DDF-9798-837667104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07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405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974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286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165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 이후로 많은 사람들이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452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121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67F99-3E79-4DDF-9798-83766710483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36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E6506-63B9-0ED4-79A7-F6FFF8386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9FBA8C-012B-C644-B2E6-EE5A42F6B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A517AB-E43C-DF81-8495-5D30AC177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8A3C2-F0AA-F0D0-507D-0364B09A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A45420-9673-B291-3D08-EF74206A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9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6B168-FD00-26FC-67CD-8C77BFE1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FE298D-6A36-A607-E37C-6AAEB818C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82C431-0F5D-28E4-8AE0-AFD9726D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FAE465-6C40-87B8-48CD-5B32BE798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B3B53E-6C75-C1C1-88DD-94E5A1E4A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92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68D471-E2BF-33EB-84EE-04C6DC0E7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7345EF-4276-7D44-C2A2-C7C60933D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ED9CC5-D43F-A609-0665-6D4127827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EC3EA-7BD7-008E-0589-67AD8774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082FAD-CF5B-4400-9359-7FBD7318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5A95D-687F-241B-3C38-553CD26E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AE78E-3D67-9FF9-72D0-6ABC2FDFD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B9B89B-269D-7AAD-37D1-FA736720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AFAEC-4EEB-E7A4-44F4-1B4C6A96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55C544-FADC-E8AA-BECB-2CF016AE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96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664D8-C19B-7639-D2DD-431266128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16FFE-C3C7-BA26-15FF-27AEFC7E1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8D7A4D-3FC0-1D8F-BCA8-C2EFFB97F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98AD9D-60FE-4E5E-772B-288219C8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38239E-31D3-8914-D26C-8CF49F6B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45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7C3A6-A755-0DAE-4FE3-ADF73EB5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934B7-7628-7364-DF42-A444CAACD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756F15-2165-8932-525F-E52208881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82FA8-1556-F3C1-F5BA-8923D3DEE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BDF97E-46A7-6F99-8E35-B5E2F818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CD5DA7-6E4C-D16F-3436-DDCEA95C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98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1571A-469B-F381-C30A-34E35D8E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B2B9BA-D112-7478-C5CC-22E30790C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CA6B3A-ABEB-29B5-3F5C-B84F08906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08FEA2-BC4B-1B77-02A1-4BDE80C303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ADEC98-9383-CBE3-48BB-6416A0FC4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7A3114-1C00-4846-3839-EF5949F5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2B2676-21EE-2826-76B7-47023950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BC3083-CD3D-4ECA-3636-977237E44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610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81100-9CC9-3744-974A-43B26836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549466-8B2D-F6A5-1493-C8FD3E4D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4FC51F-A544-22B0-875E-278B8DD68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14FE97-8D0A-D1BE-77EA-AE752161B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01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74D65-3F0C-9F58-B9C3-C24FA522A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7D1061-61DC-DB95-A6F6-13A6C1762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261A6A-BC14-5491-930A-CA62E9659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2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01B55-EB51-2B50-30E7-048289C1B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0A5D48-3C00-C7BF-12C0-83A9D67D6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D4F196-FA7C-75CF-223D-0D44E5462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B6B063-CDDB-1826-CA28-C4048FEAB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67DBDA-765D-BF26-85B4-6512C5111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B54DA8-56F3-7619-BE8A-E9B79344E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5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A3190-EE0C-283F-7E1F-02B8541E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A523E4-F316-4B14-3D68-DBCA8949E4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F38D3B-80F3-1A29-3C2D-115D34F79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3C73A-5B4A-FD3B-DCA1-F76C4856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D879F9-13A3-0A62-AB23-66495E6F7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F09E8A-C650-7BEC-9AEB-AE717B55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7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45D61E-A73E-D111-7173-A3273DDFD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259344-9A28-C813-A818-322D25E2D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E9A16-8FC5-109C-2D81-BF8030AE9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F7FB4-4DCF-45E5-9400-D4D90D9EE9CE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0C397-E69D-8867-1BE5-FDF807421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779D5-A00D-0BA3-94C6-422404EC4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AE5A8-252B-4176-BDB4-FB0E0A440D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22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02760" y="2689309"/>
            <a:ext cx="8586005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키워드 기반 콘텐츠 큐레이션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17121" y="2197428"/>
            <a:ext cx="235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캡스톤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디자인</a:t>
            </a:r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Ⅰ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08F119-9FB2-76C2-3A30-73B8C4E6604C}"/>
              </a:ext>
            </a:extLst>
          </p:cNvPr>
          <p:cNvSpPr txBox="1"/>
          <p:nvPr/>
        </p:nvSpPr>
        <p:spPr>
          <a:xfrm>
            <a:off x="8216721" y="4456083"/>
            <a:ext cx="35855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지도교수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장한얼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교수님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멘토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루센트블록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진준호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(CTO)</a:t>
            </a:r>
          </a:p>
          <a:p>
            <a:pPr algn="r"/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팀명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HDAM</a:t>
            </a:r>
          </a:p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20181622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송재민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 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 20181617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박재필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r"/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	20181630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이용경</a:t>
            </a: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949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247"/>
            <a:ext cx="9144000" cy="1775506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3</a:t>
            </a:r>
            <a:b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17512-EC5E-B0E1-CF4A-CE88C84D2B99}"/>
              </a:ext>
            </a:extLst>
          </p:cNvPr>
          <p:cNvSpPr txBox="1"/>
          <p:nvPr/>
        </p:nvSpPr>
        <p:spPr>
          <a:xfrm>
            <a:off x="1379166" y="3429000"/>
            <a:ext cx="94336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rPr>
              <a:t>키워드 기반 콘텐츠 큐레이션</a:t>
            </a:r>
          </a:p>
        </p:txBody>
      </p:sp>
    </p:spTree>
    <p:extLst>
      <p:ext uri="{BB962C8B-B14F-4D97-AF65-F5344CB8AC3E}">
        <p14:creationId xmlns:p14="http://schemas.microsoft.com/office/powerpoint/2010/main" val="860781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ACE664-4A5A-5687-FB7E-819042565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009" y="2859528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F5329E1-4351-90B0-C782-FDF1128A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763" y="2821475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CBD645-80A2-4C31-1D45-94F6925CA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886" y="2880382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7746EEEB-505C-AE19-87D5-708AAE148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640" y="2821475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2F88CEF-0D71-D8F3-B32C-751D5D4DF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17" y="2848978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D69E5C-3D19-0F53-15E1-EE288CDB2BF3}"/>
              </a:ext>
            </a:extLst>
          </p:cNvPr>
          <p:cNvSpPr txBox="1"/>
          <p:nvPr/>
        </p:nvSpPr>
        <p:spPr>
          <a:xfrm>
            <a:off x="782495" y="4318636"/>
            <a:ext cx="14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키워드 입력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776D98-442E-4F78-E2B3-DE2A475C33A6}"/>
              </a:ext>
            </a:extLst>
          </p:cNvPr>
          <p:cNvSpPr txBox="1"/>
          <p:nvPr/>
        </p:nvSpPr>
        <p:spPr>
          <a:xfrm>
            <a:off x="5389665" y="4180137"/>
            <a:ext cx="1412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자연어 처리 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D57D3-3060-72AD-E8C9-33584A34DA55}"/>
              </a:ext>
            </a:extLst>
          </p:cNvPr>
          <p:cNvSpPr txBox="1"/>
          <p:nvPr/>
        </p:nvSpPr>
        <p:spPr>
          <a:xfrm>
            <a:off x="7667137" y="4318636"/>
            <a:ext cx="161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요약된 텍스트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7877EA-81DD-5648-5888-A26443A6C10F}"/>
              </a:ext>
            </a:extLst>
          </p:cNvPr>
          <p:cNvSpPr txBox="1"/>
          <p:nvPr/>
        </p:nvSpPr>
        <p:spPr>
          <a:xfrm>
            <a:off x="9902947" y="4163634"/>
            <a:ext cx="1913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모바일 웹으로 큐레이션 된 서비스 제공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87F9B4-1705-3151-D6F5-460C8411871A}"/>
              </a:ext>
            </a:extLst>
          </p:cNvPr>
          <p:cNvSpPr txBox="1"/>
          <p:nvPr/>
        </p:nvSpPr>
        <p:spPr>
          <a:xfrm>
            <a:off x="3037305" y="4318636"/>
            <a:ext cx="141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뉴스 </a:t>
            </a:r>
            <a:r>
              <a:rPr lang="ko-KR" altLang="en-US" dirty="0" err="1">
                <a:latin typeface="나눔스퀘어 네오 Bold" panose="020B0600000101010101" charset="-127"/>
                <a:ea typeface="나눔스퀘어 네오 Bold" panose="020B0600000101010101" charset="-127"/>
                <a:cs typeface="Arial" panose="020B0604020202020204" pitchFamily="34" charset="0"/>
              </a:rPr>
              <a:t>크롤링</a:t>
            </a:r>
            <a:endParaRPr lang="ko-KR" altLang="en-US" dirty="0">
              <a:latin typeface="나눔스퀘어 네오 Bold" panose="020B0600000101010101" charset="-127"/>
              <a:ea typeface="나눔스퀘어 네오 Bold" panose="020B0600000101010101" charset="-127"/>
              <a:cs typeface="Arial" panose="020B0604020202020204" pitchFamily="34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BD23CBA-F000-B494-9FF6-AC2C1DB916D9}"/>
              </a:ext>
            </a:extLst>
          </p:cNvPr>
          <p:cNvSpPr/>
          <p:nvPr/>
        </p:nvSpPr>
        <p:spPr>
          <a:xfrm>
            <a:off x="2303748" y="3383728"/>
            <a:ext cx="543343" cy="40011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1FE35EE-3D86-7058-990E-CDB6912A864C}"/>
              </a:ext>
            </a:extLst>
          </p:cNvPr>
          <p:cNvSpPr/>
          <p:nvPr/>
        </p:nvSpPr>
        <p:spPr>
          <a:xfrm>
            <a:off x="4648030" y="3383728"/>
            <a:ext cx="543343" cy="40011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7B6BFFF-B4D4-AD1A-7983-24FB76618A31}"/>
              </a:ext>
            </a:extLst>
          </p:cNvPr>
          <p:cNvSpPr/>
          <p:nvPr/>
        </p:nvSpPr>
        <p:spPr>
          <a:xfrm>
            <a:off x="7009851" y="3383728"/>
            <a:ext cx="543343" cy="40011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BACE64F-A4C0-D85C-58E8-D5E60FCAA6BC}"/>
              </a:ext>
            </a:extLst>
          </p:cNvPr>
          <p:cNvSpPr/>
          <p:nvPr/>
        </p:nvSpPr>
        <p:spPr>
          <a:xfrm>
            <a:off x="9359604" y="3383728"/>
            <a:ext cx="543343" cy="40011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FE2B08-FB31-5FBB-6193-73DE37A1C8F7}"/>
              </a:ext>
            </a:extLst>
          </p:cNvPr>
          <p:cNvSpPr txBox="1"/>
          <p:nvPr/>
        </p:nvSpPr>
        <p:spPr>
          <a:xfrm>
            <a:off x="1561527" y="350568"/>
            <a:ext cx="398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1D0A95-4718-4D91-4B8E-E005B104D849}"/>
              </a:ext>
            </a:extLst>
          </p:cNvPr>
          <p:cNvSpPr txBox="1"/>
          <p:nvPr/>
        </p:nvSpPr>
        <p:spPr>
          <a:xfrm>
            <a:off x="616062" y="982358"/>
            <a:ext cx="3642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 개요</a:t>
            </a:r>
          </a:p>
        </p:txBody>
      </p:sp>
    </p:spTree>
    <p:extLst>
      <p:ext uri="{BB962C8B-B14F-4D97-AF65-F5344CB8AC3E}">
        <p14:creationId xmlns:p14="http://schemas.microsoft.com/office/powerpoint/2010/main" val="210521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778E787-9980-6E84-3281-722E8BA9E239}"/>
              </a:ext>
            </a:extLst>
          </p:cNvPr>
          <p:cNvCxnSpPr/>
          <p:nvPr/>
        </p:nvCxnSpPr>
        <p:spPr>
          <a:xfrm>
            <a:off x="5675170" y="5375919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17">
            <a:extLst>
              <a:ext uri="{FF2B5EF4-FFF2-40B4-BE49-F238E27FC236}">
                <a16:creationId xmlns:a16="http://schemas.microsoft.com/office/drawing/2014/main" id="{9BCFED3A-5D28-467E-122D-DDCE494DA0F8}"/>
              </a:ext>
            </a:extLst>
          </p:cNvPr>
          <p:cNvSpPr txBox="1"/>
          <p:nvPr/>
        </p:nvSpPr>
        <p:spPr>
          <a:xfrm>
            <a:off x="9380551" y="489802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NLP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모델</a:t>
            </a:r>
            <a:endParaRPr kumimoji="1" lang="ja-JP" altLang="en-US" sz="2000" dirty="0">
              <a:latin typeface="나눔스퀘어 네오 Bold" panose="000008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50E8F8-DFCB-4DBA-F358-C580370CE1BE}"/>
              </a:ext>
            </a:extLst>
          </p:cNvPr>
          <p:cNvCxnSpPr/>
          <p:nvPr/>
        </p:nvCxnSpPr>
        <p:spPr>
          <a:xfrm>
            <a:off x="9737839" y="5375919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40D265-EF97-AB07-5BED-D145EC198255}"/>
              </a:ext>
            </a:extLst>
          </p:cNvPr>
          <p:cNvSpPr/>
          <p:nvPr/>
        </p:nvSpPr>
        <p:spPr>
          <a:xfrm rot="5400000">
            <a:off x="2174969" y="5018446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テキスト ボックス 17">
            <a:extLst>
              <a:ext uri="{FF2B5EF4-FFF2-40B4-BE49-F238E27FC236}">
                <a16:creationId xmlns:a16="http://schemas.microsoft.com/office/drawing/2014/main" id="{CCBD79D9-0E35-BB86-E885-E8822C0BD06D}"/>
              </a:ext>
            </a:extLst>
          </p:cNvPr>
          <p:cNvSpPr txBox="1"/>
          <p:nvPr/>
        </p:nvSpPr>
        <p:spPr>
          <a:xfrm>
            <a:off x="5314547" y="4901426"/>
            <a:ext cx="1465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라이브러리 </a:t>
            </a:r>
            <a:endParaRPr kumimoji="1" lang="ja-JP" altLang="en-US" sz="2000" dirty="0">
              <a:latin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728F9-973A-F7B9-E9CF-02816F635719}"/>
              </a:ext>
            </a:extLst>
          </p:cNvPr>
          <p:cNvSpPr txBox="1"/>
          <p:nvPr/>
        </p:nvSpPr>
        <p:spPr>
          <a:xfrm>
            <a:off x="1362488" y="4895288"/>
            <a:ext cx="2056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개발환경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/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언어 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A121FE-E190-BA2B-1CA0-D521945C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701" y="2119070"/>
            <a:ext cx="1419427" cy="576134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C32E537B-4E97-7A9F-7198-526E47E28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" t="27105" r="6176" b="26565"/>
          <a:stretch/>
        </p:blipFill>
        <p:spPr bwMode="auto">
          <a:xfrm>
            <a:off x="4775433" y="3045811"/>
            <a:ext cx="2543695" cy="71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텍스트, 램프이(가) 표시된 사진&#10;&#10;자동 생성된 설명">
            <a:extLst>
              <a:ext uri="{FF2B5EF4-FFF2-40B4-BE49-F238E27FC236}">
                <a16:creationId xmlns:a16="http://schemas.microsoft.com/office/drawing/2014/main" id="{FECDB174-0389-7E24-226C-9B157C88B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179" y="1570223"/>
            <a:ext cx="1152086" cy="14773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0EF34E1-2A01-0BF6-1897-15F2B67FB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433" y="3760706"/>
            <a:ext cx="2543695" cy="845053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FDC0FE0C-5979-C52E-F671-738A9A466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5" t="26059" r="12308" b="28501"/>
          <a:stretch/>
        </p:blipFill>
        <p:spPr bwMode="auto">
          <a:xfrm>
            <a:off x="1211811" y="2245660"/>
            <a:ext cx="1970468" cy="79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AA4E42-D1CA-5B07-DA63-DB74868C4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" t="10101" r="33024" b="50727"/>
          <a:stretch/>
        </p:blipFill>
        <p:spPr bwMode="auto">
          <a:xfrm>
            <a:off x="8690021" y="1893843"/>
            <a:ext cx="2649357" cy="8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0D3CF2-283D-5058-2934-27CD7CB27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40" t="11930" r="5868" b="51529"/>
          <a:stretch/>
        </p:blipFill>
        <p:spPr bwMode="auto">
          <a:xfrm>
            <a:off x="9345285" y="2847640"/>
            <a:ext cx="1338828" cy="131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F7E608-90EF-9135-C810-23B1434D9669}"/>
              </a:ext>
            </a:extLst>
          </p:cNvPr>
          <p:cNvSpPr txBox="1"/>
          <p:nvPr/>
        </p:nvSpPr>
        <p:spPr>
          <a:xfrm>
            <a:off x="1142211" y="5431474"/>
            <a:ext cx="21015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정제 및 분석에 유용한  파이썬 언어 기반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344825-421B-223F-9208-E94A45C2013C}"/>
              </a:ext>
            </a:extLst>
          </p:cNvPr>
          <p:cNvSpPr txBox="1"/>
          <p:nvPr/>
        </p:nvSpPr>
        <p:spPr>
          <a:xfrm>
            <a:off x="5000820" y="5437501"/>
            <a:ext cx="19786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웹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크롤링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수행 및 텍스트 정제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3C0A1A-48A8-DFB3-607D-8BF499DBE8B6}"/>
              </a:ext>
            </a:extLst>
          </p:cNvPr>
          <p:cNvSpPr txBox="1"/>
          <p:nvPr/>
        </p:nvSpPr>
        <p:spPr>
          <a:xfrm>
            <a:off x="9100826" y="5425449"/>
            <a:ext cx="19039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크롤링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후 정제된 기사 요약 수행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92F71-9710-E6F4-3644-C8A65069D165}"/>
              </a:ext>
            </a:extLst>
          </p:cNvPr>
          <p:cNvSpPr txBox="1"/>
          <p:nvPr/>
        </p:nvSpPr>
        <p:spPr>
          <a:xfrm>
            <a:off x="1561527" y="350568"/>
            <a:ext cx="391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32C76B-3EDC-8D36-AC0B-209C86E63E88}"/>
              </a:ext>
            </a:extLst>
          </p:cNvPr>
          <p:cNvSpPr txBox="1"/>
          <p:nvPr/>
        </p:nvSpPr>
        <p:spPr>
          <a:xfrm>
            <a:off x="616062" y="982358"/>
            <a:ext cx="413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  사용기술</a:t>
            </a:r>
          </a:p>
        </p:txBody>
      </p:sp>
      <p:pic>
        <p:nvPicPr>
          <p:cNvPr id="3074" name="Picture 2" descr="Project Jupyter | Home">
            <a:extLst>
              <a:ext uri="{FF2B5EF4-FFF2-40B4-BE49-F238E27FC236}">
                <a16:creationId xmlns:a16="http://schemas.microsoft.com/office/drawing/2014/main" id="{5A8B2F4C-692B-4EF3-BF46-A9FBF99B5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56" y="3520980"/>
            <a:ext cx="2001770" cy="105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504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1083B1-8C52-20C7-2AF7-B2F11CBCD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765"/>
          <a:stretch/>
        </p:blipFill>
        <p:spPr>
          <a:xfrm>
            <a:off x="730876" y="2198285"/>
            <a:ext cx="6365821" cy="13252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0DDA06-BF8E-DC78-17E8-E7559A428414}"/>
              </a:ext>
            </a:extLst>
          </p:cNvPr>
          <p:cNvSpPr txBox="1"/>
          <p:nvPr/>
        </p:nvSpPr>
        <p:spPr>
          <a:xfrm>
            <a:off x="730876" y="4073353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크롤링</a:t>
            </a: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후 </a:t>
            </a:r>
            <a:r>
              <a:rPr lang="ko-KR" altLang="en-US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된 기사 정보들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6E558-DF4B-9B91-40F4-DC49351C64FE}"/>
              </a:ext>
            </a:extLst>
          </p:cNvPr>
          <p:cNvSpPr txBox="1"/>
          <p:nvPr/>
        </p:nvSpPr>
        <p:spPr>
          <a:xfrm>
            <a:off x="730876" y="1744935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 키워드 기반 </a:t>
            </a:r>
            <a:r>
              <a:rPr lang="ko-KR" altLang="en-US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크롤링</a:t>
            </a: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실행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79E96E5-5A88-A214-2291-143DA84F8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6" y="4526703"/>
            <a:ext cx="10241924" cy="18215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34FBCB-9819-7B63-FABE-07754D27E399}"/>
              </a:ext>
            </a:extLst>
          </p:cNvPr>
          <p:cNvSpPr txBox="1"/>
          <p:nvPr/>
        </p:nvSpPr>
        <p:spPr>
          <a:xfrm>
            <a:off x="1561527" y="350568"/>
            <a:ext cx="391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D22CF7-C3F9-869F-5A55-35D66ABB0B71}"/>
              </a:ext>
            </a:extLst>
          </p:cNvPr>
          <p:cNvSpPr txBox="1"/>
          <p:nvPr/>
        </p:nvSpPr>
        <p:spPr>
          <a:xfrm>
            <a:off x="616062" y="982358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 상황</a:t>
            </a:r>
          </a:p>
        </p:txBody>
      </p:sp>
    </p:spTree>
    <p:extLst>
      <p:ext uri="{BB962C8B-B14F-4D97-AF65-F5344CB8AC3E}">
        <p14:creationId xmlns:p14="http://schemas.microsoft.com/office/powerpoint/2010/main" val="1389470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3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ACAA58-FC41-1BFC-E228-141B6AA75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7"/>
          <a:stretch/>
        </p:blipFill>
        <p:spPr>
          <a:xfrm>
            <a:off x="774485" y="2594661"/>
            <a:ext cx="5100119" cy="31210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935C52-F65E-9EAF-9E6B-9DFBF4C31A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5" b="2424"/>
          <a:stretch/>
        </p:blipFill>
        <p:spPr>
          <a:xfrm>
            <a:off x="6317398" y="3213078"/>
            <a:ext cx="5622726" cy="2162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80AD71-5B52-6F28-D063-14B43EC41920}"/>
              </a:ext>
            </a:extLst>
          </p:cNvPr>
          <p:cNvSpPr txBox="1"/>
          <p:nvPr/>
        </p:nvSpPr>
        <p:spPr>
          <a:xfrm>
            <a:off x="2494028" y="1937376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텍스트 </a:t>
            </a:r>
            <a:r>
              <a:rPr lang="ko-KR" altLang="en-US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737AD2-6776-76E0-101A-F9FF8D39C4DE}"/>
              </a:ext>
            </a:extLst>
          </p:cNvPr>
          <p:cNvSpPr txBox="1"/>
          <p:nvPr/>
        </p:nvSpPr>
        <p:spPr>
          <a:xfrm>
            <a:off x="8298245" y="1937376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텍스트 </a:t>
            </a:r>
            <a:r>
              <a:rPr lang="ko-KR" altLang="en-US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r>
              <a:rPr lang="ko-KR" altLang="en-US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6F02A0-3825-7D0B-4352-FFBBD3EB42BC}"/>
              </a:ext>
            </a:extLst>
          </p:cNvPr>
          <p:cNvSpPr txBox="1"/>
          <p:nvPr/>
        </p:nvSpPr>
        <p:spPr>
          <a:xfrm>
            <a:off x="1561527" y="350568"/>
            <a:ext cx="391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E574FB-F7FC-8543-58E2-6E0CB91B2A0F}"/>
              </a:ext>
            </a:extLst>
          </p:cNvPr>
          <p:cNvSpPr txBox="1"/>
          <p:nvPr/>
        </p:nvSpPr>
        <p:spPr>
          <a:xfrm>
            <a:off x="616062" y="982358"/>
            <a:ext cx="198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샘플 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3901999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247"/>
            <a:ext cx="9144000" cy="1775506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4</a:t>
            </a:r>
            <a:b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17512-EC5E-B0E1-CF4A-CE88C84D2B99}"/>
              </a:ext>
            </a:extLst>
          </p:cNvPr>
          <p:cNvSpPr txBox="1"/>
          <p:nvPr/>
        </p:nvSpPr>
        <p:spPr>
          <a:xfrm>
            <a:off x="3193143" y="3429000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rPr>
              <a:t>추진 전략 및 계획</a:t>
            </a:r>
          </a:p>
        </p:txBody>
      </p:sp>
    </p:spTree>
    <p:extLst>
      <p:ext uri="{BB962C8B-B14F-4D97-AF65-F5344CB8AC3E}">
        <p14:creationId xmlns:p14="http://schemas.microsoft.com/office/powerpoint/2010/main" val="1163723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4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1C28C18-E1BB-FD5D-DA48-84FD63FEF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04021"/>
              </p:ext>
            </p:extLst>
          </p:nvPr>
        </p:nvGraphicFramePr>
        <p:xfrm>
          <a:off x="488484" y="2323560"/>
          <a:ext cx="11215032" cy="347392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319306">
                  <a:extLst>
                    <a:ext uri="{9D8B030D-6E8A-4147-A177-3AD203B41FA5}">
                      <a16:colId xmlns:a16="http://schemas.microsoft.com/office/drawing/2014/main" val="2709503506"/>
                    </a:ext>
                  </a:extLst>
                </a:gridCol>
                <a:gridCol w="988414">
                  <a:extLst>
                    <a:ext uri="{9D8B030D-6E8A-4147-A177-3AD203B41FA5}">
                      <a16:colId xmlns:a16="http://schemas.microsoft.com/office/drawing/2014/main" val="1547978740"/>
                    </a:ext>
                  </a:extLst>
                </a:gridCol>
                <a:gridCol w="988414">
                  <a:extLst>
                    <a:ext uri="{9D8B030D-6E8A-4147-A177-3AD203B41FA5}">
                      <a16:colId xmlns:a16="http://schemas.microsoft.com/office/drawing/2014/main" val="3526225066"/>
                    </a:ext>
                  </a:extLst>
                </a:gridCol>
                <a:gridCol w="988414">
                  <a:extLst>
                    <a:ext uri="{9D8B030D-6E8A-4147-A177-3AD203B41FA5}">
                      <a16:colId xmlns:a16="http://schemas.microsoft.com/office/drawing/2014/main" val="2183821720"/>
                    </a:ext>
                  </a:extLst>
                </a:gridCol>
                <a:gridCol w="988414">
                  <a:extLst>
                    <a:ext uri="{9D8B030D-6E8A-4147-A177-3AD203B41FA5}">
                      <a16:colId xmlns:a16="http://schemas.microsoft.com/office/drawing/2014/main" val="216485159"/>
                    </a:ext>
                  </a:extLst>
                </a:gridCol>
                <a:gridCol w="988414">
                  <a:extLst>
                    <a:ext uri="{9D8B030D-6E8A-4147-A177-3AD203B41FA5}">
                      <a16:colId xmlns:a16="http://schemas.microsoft.com/office/drawing/2014/main" val="840466339"/>
                    </a:ext>
                  </a:extLst>
                </a:gridCol>
                <a:gridCol w="988414">
                  <a:extLst>
                    <a:ext uri="{9D8B030D-6E8A-4147-A177-3AD203B41FA5}">
                      <a16:colId xmlns:a16="http://schemas.microsoft.com/office/drawing/2014/main" val="71963148"/>
                    </a:ext>
                  </a:extLst>
                </a:gridCol>
                <a:gridCol w="988414">
                  <a:extLst>
                    <a:ext uri="{9D8B030D-6E8A-4147-A177-3AD203B41FA5}">
                      <a16:colId xmlns:a16="http://schemas.microsoft.com/office/drawing/2014/main" val="1056037778"/>
                    </a:ext>
                  </a:extLst>
                </a:gridCol>
                <a:gridCol w="988414">
                  <a:extLst>
                    <a:ext uri="{9D8B030D-6E8A-4147-A177-3AD203B41FA5}">
                      <a16:colId xmlns:a16="http://schemas.microsoft.com/office/drawing/2014/main" val="3527172361"/>
                    </a:ext>
                  </a:extLst>
                </a:gridCol>
                <a:gridCol w="988414">
                  <a:extLst>
                    <a:ext uri="{9D8B030D-6E8A-4147-A177-3AD203B41FA5}">
                      <a16:colId xmlns:a16="http://schemas.microsoft.com/office/drawing/2014/main" val="2388201756"/>
                    </a:ext>
                  </a:extLst>
                </a:gridCol>
              </a:tblGrid>
              <a:tr h="26952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캡스톤</a:t>
                      </a:r>
                      <a:r>
                        <a:rPr lang="ko-KR" altLang="en-US" sz="2000" b="1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 디자인 수행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캡스톤</a:t>
                      </a:r>
                      <a:r>
                        <a:rPr lang="ko-KR" altLang="en-US" dirty="0"/>
                        <a:t> 디자인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228435"/>
                  </a:ext>
                </a:extLst>
              </a:tr>
              <a:tr h="269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방학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</a:t>
                      </a:r>
                      <a:r>
                        <a:rPr lang="ko-KR" altLang="en-US" sz="2000" b="1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학기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방학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436812"/>
                  </a:ext>
                </a:extLst>
              </a:tr>
              <a:tr h="418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수행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12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2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3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4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5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6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7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8</a:t>
                      </a:r>
                      <a:r>
                        <a:rPr lang="ko-KR" altLang="en-US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347027"/>
                  </a:ext>
                </a:extLst>
              </a:tr>
              <a:tr h="377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팀 구성 및 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728536"/>
                  </a:ext>
                </a:extLst>
              </a:tr>
              <a:tr h="377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i="0" dirty="0" err="1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크롤링을</a:t>
                      </a:r>
                      <a:r>
                        <a:rPr lang="ko-KR" altLang="en-US" sz="1500" i="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 통한 데이터 분석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78150"/>
                  </a:ext>
                </a:extLst>
              </a:tr>
              <a:tr h="377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데이터  </a:t>
                      </a:r>
                      <a:r>
                        <a:rPr lang="ko-KR" altLang="en-US" sz="1500" dirty="0" err="1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전처리</a:t>
                      </a:r>
                      <a:r>
                        <a:rPr lang="ko-KR" altLang="en-US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500379"/>
                  </a:ext>
                </a:extLst>
              </a:tr>
              <a:tr h="377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NLP </a:t>
                      </a:r>
                      <a:r>
                        <a:rPr lang="ko-KR" altLang="en-US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모델링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053674"/>
                  </a:ext>
                </a:extLst>
              </a:tr>
              <a:tr h="377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모바일 웹 제작</a:t>
                      </a:r>
                      <a:endParaRPr lang="en-US" altLang="ko-KR" sz="1500" dirty="0"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795932"/>
                  </a:ext>
                </a:extLst>
              </a:tr>
              <a:tr h="377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테스트 및 유지보수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735767"/>
                  </a:ext>
                </a:extLst>
              </a:tr>
            </a:tbl>
          </a:graphicData>
        </a:graphic>
      </p:graphicFrame>
      <p:pic>
        <p:nvPicPr>
          <p:cNvPr id="19" name="Object 35">
            <a:extLst>
              <a:ext uri="{FF2B5EF4-FFF2-40B4-BE49-F238E27FC236}">
                <a16:creationId xmlns:a16="http://schemas.microsoft.com/office/drawing/2014/main" id="{210FFF25-AC2D-3180-009A-AFFD0023DE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>
            <a:off x="2807379" y="3621625"/>
            <a:ext cx="993109" cy="190109"/>
          </a:xfrm>
          <a:prstGeom prst="rect">
            <a:avLst/>
          </a:prstGeom>
        </p:spPr>
      </p:pic>
      <p:pic>
        <p:nvPicPr>
          <p:cNvPr id="21" name="Object 26">
            <a:extLst>
              <a:ext uri="{FF2B5EF4-FFF2-40B4-BE49-F238E27FC236}">
                <a16:creationId xmlns:a16="http://schemas.microsoft.com/office/drawing/2014/main" id="{08285B97-9108-8F8C-83F3-480C005A1E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>
            <a:off x="3800488" y="4025803"/>
            <a:ext cx="1961920" cy="182271"/>
          </a:xfrm>
          <a:prstGeom prst="rect">
            <a:avLst/>
          </a:prstGeom>
          <a:ln>
            <a:noFill/>
          </a:ln>
        </p:spPr>
      </p:pic>
      <p:pic>
        <p:nvPicPr>
          <p:cNvPr id="22" name="Object 35">
            <a:extLst>
              <a:ext uri="{FF2B5EF4-FFF2-40B4-BE49-F238E27FC236}">
                <a16:creationId xmlns:a16="http://schemas.microsoft.com/office/drawing/2014/main" id="{337AF481-7473-EA71-941F-D61A91880C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>
            <a:off x="10721849" y="5511364"/>
            <a:ext cx="993109" cy="190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645DAF-471B-7C8A-A764-2B98F97CEEFB}"/>
              </a:ext>
            </a:extLst>
          </p:cNvPr>
          <p:cNvSpPr txBox="1"/>
          <p:nvPr/>
        </p:nvSpPr>
        <p:spPr>
          <a:xfrm>
            <a:off x="1561527" y="350568"/>
            <a:ext cx="2452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추진 전략 및 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837BA-4431-9706-F5C4-98FB3FA7D16A}"/>
              </a:ext>
            </a:extLst>
          </p:cNvPr>
          <p:cNvSpPr txBox="1"/>
          <p:nvPr/>
        </p:nvSpPr>
        <p:spPr>
          <a:xfrm>
            <a:off x="616062" y="982358"/>
            <a:ext cx="265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 err="1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캡스톤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디자인 수행계획</a:t>
            </a:r>
          </a:p>
        </p:txBody>
      </p:sp>
      <p:pic>
        <p:nvPicPr>
          <p:cNvPr id="11" name="Object 26">
            <a:extLst>
              <a:ext uri="{FF2B5EF4-FFF2-40B4-BE49-F238E27FC236}">
                <a16:creationId xmlns:a16="http://schemas.microsoft.com/office/drawing/2014/main" id="{6B7436EE-5D3D-4A76-8CF7-749A319857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>
            <a:off x="5762408" y="4752613"/>
            <a:ext cx="2968232" cy="182271"/>
          </a:xfrm>
          <a:prstGeom prst="rect">
            <a:avLst/>
          </a:prstGeom>
          <a:ln>
            <a:noFill/>
          </a:ln>
        </p:spPr>
      </p:pic>
      <p:pic>
        <p:nvPicPr>
          <p:cNvPr id="4" name="Object 26">
            <a:extLst>
              <a:ext uri="{FF2B5EF4-FFF2-40B4-BE49-F238E27FC236}">
                <a16:creationId xmlns:a16="http://schemas.microsoft.com/office/drawing/2014/main" id="{9733F6D8-6B4B-E482-0822-A505969526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>
            <a:off x="7753617" y="5154805"/>
            <a:ext cx="2968232" cy="182271"/>
          </a:xfrm>
          <a:prstGeom prst="rect">
            <a:avLst/>
          </a:prstGeom>
          <a:ln>
            <a:noFill/>
          </a:ln>
        </p:spPr>
      </p:pic>
      <p:pic>
        <p:nvPicPr>
          <p:cNvPr id="6" name="Object 26">
            <a:extLst>
              <a:ext uri="{FF2B5EF4-FFF2-40B4-BE49-F238E27FC236}">
                <a16:creationId xmlns:a16="http://schemas.microsoft.com/office/drawing/2014/main" id="{248F48E8-A4E3-DC03-DB8C-66C5CC432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>
            <a:off x="4781448" y="4389208"/>
            <a:ext cx="1961920" cy="1822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309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4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1523B5DD-6D95-33B7-4F4F-D431CE309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00320"/>
              </p:ext>
            </p:extLst>
          </p:nvPr>
        </p:nvGraphicFramePr>
        <p:xfrm>
          <a:off x="811478" y="2167095"/>
          <a:ext cx="10568570" cy="3729398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79012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7778441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700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역할 및 분담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송재민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이용경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박재필</a:t>
                      </a:r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0F117B-EF58-EBB3-6140-F6AC8DA06240}"/>
              </a:ext>
            </a:extLst>
          </p:cNvPr>
          <p:cNvSpPr txBox="1"/>
          <p:nvPr/>
        </p:nvSpPr>
        <p:spPr>
          <a:xfrm>
            <a:off x="3563020" y="2919951"/>
            <a:ext cx="8069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네이버 뉴스 콘텐츠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크롤링을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통한 자료수집 및 데이터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모바일 웹 서비스 관리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C2937-595F-A73F-AD34-182AC8BB8351}"/>
              </a:ext>
            </a:extLst>
          </p:cNvPr>
          <p:cNvSpPr txBox="1"/>
          <p:nvPr/>
        </p:nvSpPr>
        <p:spPr>
          <a:xfrm>
            <a:off x="3563021" y="3914509"/>
            <a:ext cx="7928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다음 뉴스 콘텐츠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크롤링을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통한 자료수집 및 데이터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전처리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모바일 웹 서비스 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5DE28-EA9B-ADCB-5F7D-86F8D466E79F}"/>
              </a:ext>
            </a:extLst>
          </p:cNvPr>
          <p:cNvSpPr txBox="1"/>
          <p:nvPr/>
        </p:nvSpPr>
        <p:spPr>
          <a:xfrm>
            <a:off x="3563020" y="5102663"/>
            <a:ext cx="504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NLP 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모델링 기반 콘텐츠 </a:t>
            </a:r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큐레이팅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모델 개발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C45DF-E314-1BE6-218C-76A6E64F0709}"/>
              </a:ext>
            </a:extLst>
          </p:cNvPr>
          <p:cNvSpPr txBox="1"/>
          <p:nvPr/>
        </p:nvSpPr>
        <p:spPr>
          <a:xfrm>
            <a:off x="1561527" y="350568"/>
            <a:ext cx="2452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추진 전략 및 계획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A0E1-02AB-A2A7-9272-75D749243716}"/>
              </a:ext>
            </a:extLst>
          </p:cNvPr>
          <p:cNvSpPr txBox="1"/>
          <p:nvPr/>
        </p:nvSpPr>
        <p:spPr>
          <a:xfrm>
            <a:off x="616062" y="982358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역할 및 분담</a:t>
            </a:r>
          </a:p>
        </p:txBody>
      </p:sp>
    </p:spTree>
    <p:extLst>
      <p:ext uri="{BB962C8B-B14F-4D97-AF65-F5344CB8AC3E}">
        <p14:creationId xmlns:p14="http://schemas.microsoft.com/office/powerpoint/2010/main" val="1413998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97645" y="2511580"/>
            <a:ext cx="3196709" cy="13234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Q &amp; A</a:t>
            </a:r>
            <a:endParaRPr lang="ko-KR" altLang="en-US" sz="8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561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60164" y="2967335"/>
            <a:ext cx="367119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감사합니다</a:t>
            </a:r>
            <a:r>
              <a:rPr lang="en-US" altLang="ko-KR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!</a:t>
            </a:r>
            <a:endParaRPr lang="ko-KR" altLang="en-US" sz="54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0826" y="2505670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THANK YOU</a:t>
            </a:r>
            <a:endParaRPr lang="ko-KR" altLang="en-US" sz="2400" dirty="0">
              <a:ln>
                <a:solidFill>
                  <a:schemeClr val="tx1">
                    <a:alpha val="1000"/>
                  </a:schemeClr>
                </a:solidFill>
              </a:ln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652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21254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1700" y="915629"/>
            <a:ext cx="580608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4380" y="1161850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배경 및 필요성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14501" y="2967335"/>
            <a:ext cx="149912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목차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2043" y="2267027"/>
            <a:ext cx="723275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4410" y="3618425"/>
            <a:ext cx="740908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34380" y="2513248"/>
            <a:ext cx="3079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캡스톤</a:t>
            </a:r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디자인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DB691-EAEC-FCC0-A7A7-CBF59739BBC2}"/>
              </a:ext>
            </a:extLst>
          </p:cNvPr>
          <p:cNvSpPr txBox="1"/>
          <p:nvPr/>
        </p:nvSpPr>
        <p:spPr>
          <a:xfrm>
            <a:off x="6436254" y="3864646"/>
            <a:ext cx="4527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FB429-11C9-ADA5-0848-B7B7B2F55422}"/>
              </a:ext>
            </a:extLst>
          </p:cNvPr>
          <p:cNvSpPr txBox="1"/>
          <p:nvPr/>
        </p:nvSpPr>
        <p:spPr>
          <a:xfrm>
            <a:off x="5374410" y="4969823"/>
            <a:ext cx="736099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60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AE7D30-DDE4-0D31-923C-1D39C555406A}"/>
              </a:ext>
            </a:extLst>
          </p:cNvPr>
          <p:cNvSpPr txBox="1"/>
          <p:nvPr/>
        </p:nvSpPr>
        <p:spPr>
          <a:xfrm>
            <a:off x="6434380" y="5216044"/>
            <a:ext cx="2980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추진 전략 및 계획 </a:t>
            </a:r>
          </a:p>
        </p:txBody>
      </p:sp>
    </p:spTree>
    <p:extLst>
      <p:ext uri="{BB962C8B-B14F-4D97-AF65-F5344CB8AC3E}">
        <p14:creationId xmlns:p14="http://schemas.microsoft.com/office/powerpoint/2010/main" val="2729517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247"/>
            <a:ext cx="9144000" cy="1775506"/>
          </a:xfrm>
        </p:spPr>
        <p:txBody>
          <a:bodyPr/>
          <a:lstStyle/>
          <a:p>
            <a:r>
              <a:rPr lang="en-US" altLang="ko-KR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1</a:t>
            </a:r>
            <a:b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17512-EC5E-B0E1-CF4A-CE88C84D2B99}"/>
              </a:ext>
            </a:extLst>
          </p:cNvPr>
          <p:cNvSpPr txBox="1"/>
          <p:nvPr/>
        </p:nvSpPr>
        <p:spPr>
          <a:xfrm>
            <a:off x="3048000" y="3429000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rPr>
              <a:t>배경 및 필요성</a:t>
            </a:r>
          </a:p>
        </p:txBody>
      </p:sp>
    </p:spTree>
    <p:extLst>
      <p:ext uri="{BB962C8B-B14F-4D97-AF65-F5344CB8AC3E}">
        <p14:creationId xmlns:p14="http://schemas.microsoft.com/office/powerpoint/2010/main" val="401283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1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3492B-0A19-4D57-2292-086B2B308350}"/>
              </a:ext>
            </a:extLst>
          </p:cNvPr>
          <p:cNvSpPr txBox="1"/>
          <p:nvPr/>
        </p:nvSpPr>
        <p:spPr>
          <a:xfrm>
            <a:off x="149584" y="6509406"/>
            <a:ext cx="59871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출처 </a:t>
            </a:r>
            <a:r>
              <a:rPr lang="en-US" altLang="ko-KR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: 2022 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한국 </a:t>
            </a:r>
            <a:r>
              <a:rPr lang="ko-KR" altLang="en-US" sz="800" b="0" i="0" u="none" strike="noStrike" dirty="0" err="1">
                <a:solidFill>
                  <a:srgbClr val="3A3838"/>
                </a:solidFill>
                <a:effectLst/>
                <a:latin typeface="+mj-lt"/>
              </a:rPr>
              <a:t>토익위원회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 공식 블로그 </a:t>
            </a:r>
            <a:r>
              <a:rPr lang="ko-KR" altLang="en-US" sz="800" b="0" i="0" u="none" strike="noStrike" dirty="0" err="1">
                <a:solidFill>
                  <a:srgbClr val="3A3838"/>
                </a:solidFill>
                <a:effectLst/>
                <a:latin typeface="+mj-lt"/>
              </a:rPr>
              <a:t>제태크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 생활 설문조사 </a:t>
            </a:r>
            <a:r>
              <a:rPr lang="en-US" altLang="ko-KR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: https://www.toeicstory.co.kr/1858</a:t>
            </a:r>
            <a:endParaRPr lang="ko-KR" altLang="en-US" sz="800" b="0" dirty="0">
              <a:effectLst/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38CBA-357B-5325-525A-4408AA1E4C75}"/>
              </a:ext>
            </a:extLst>
          </p:cNvPr>
          <p:cNvSpPr txBox="1"/>
          <p:nvPr/>
        </p:nvSpPr>
        <p:spPr>
          <a:xfrm>
            <a:off x="1561527" y="350568"/>
            <a:ext cx="2161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배경 및 필요성 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E96B952-2866-4677-AD28-6D6982B15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1306" r="2476" b="2668"/>
          <a:stretch/>
        </p:blipFill>
        <p:spPr bwMode="auto">
          <a:xfrm>
            <a:off x="571918" y="1693679"/>
            <a:ext cx="5343328" cy="443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7FB0C25A-026E-4F4C-A43F-ED439C028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"/>
          <a:stretch/>
        </p:blipFill>
        <p:spPr bwMode="auto">
          <a:xfrm>
            <a:off x="6220612" y="1693679"/>
            <a:ext cx="5477902" cy="443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64;g1dde0f645ce_2_0">
            <a:extLst>
              <a:ext uri="{FF2B5EF4-FFF2-40B4-BE49-F238E27FC236}">
                <a16:creationId xmlns:a16="http://schemas.microsoft.com/office/drawing/2014/main" id="{9CC674D3-EE2B-42B0-64A0-7E091B8F898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9387" y="1087044"/>
            <a:ext cx="5792383" cy="427586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4DBE8DE1-F969-71CD-57DF-75283C210144}"/>
              </a:ext>
            </a:extLst>
          </p:cNvPr>
          <p:cNvSpPr/>
          <p:nvPr/>
        </p:nvSpPr>
        <p:spPr>
          <a:xfrm>
            <a:off x="3869790" y="2081032"/>
            <a:ext cx="1329531" cy="12908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95E6D20-C1DD-790B-FA38-BC3B153F2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66342">
            <a:off x="3259026" y="170003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36E3FCD-C29B-C7D4-A885-752FA45B2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79976">
            <a:off x="3488789" y="142676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61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2D56F-9A81-0343-440D-CA275AD939A3}"/>
              </a:ext>
            </a:extLst>
          </p:cNvPr>
          <p:cNvSpPr txBox="1"/>
          <p:nvPr/>
        </p:nvSpPr>
        <p:spPr>
          <a:xfrm>
            <a:off x="1561527" y="350568"/>
            <a:ext cx="2161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배경 및 필요성 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1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58537CA-473E-42B6-BECD-E7CB02B6FA0D}"/>
              </a:ext>
            </a:extLst>
          </p:cNvPr>
          <p:cNvGrpSpPr/>
          <p:nvPr/>
        </p:nvGrpSpPr>
        <p:grpSpPr>
          <a:xfrm>
            <a:off x="6458814" y="2064434"/>
            <a:ext cx="6514237" cy="3051364"/>
            <a:chOff x="6458814" y="1597709"/>
            <a:chExt cx="6514237" cy="30513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B08AED-830A-4F5D-42D8-A3F3E5C9F9D8}"/>
                </a:ext>
              </a:extLst>
            </p:cNvPr>
            <p:cNvSpPr txBox="1"/>
            <p:nvPr/>
          </p:nvSpPr>
          <p:spPr>
            <a:xfrm>
              <a:off x="6458814" y="1597709"/>
              <a:ext cx="3700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컨텐츠 큐레이션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32561E-F3B1-E34B-D966-5901A69F257D}"/>
                </a:ext>
              </a:extLst>
            </p:cNvPr>
            <p:cNvSpPr txBox="1"/>
            <p:nvPr/>
          </p:nvSpPr>
          <p:spPr>
            <a:xfrm>
              <a:off x="6649315" y="2344825"/>
              <a:ext cx="6323736" cy="230424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특정 주제나 대상을 위해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유용하고 흥미로운 </a:t>
              </a:r>
              <a:endParaRPr lang="en-US" altLang="ko-KR" sz="2000" b="0" i="0" dirty="0">
                <a:solidFill>
                  <a:srgbClr val="374151"/>
                </a:solidFill>
                <a:effectLst/>
                <a:latin typeface="Söhne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컨텐츠를 찾아내고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선택하며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공유하는 과정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</a:p>
            <a:p>
              <a:pPr fontAlgn="base">
                <a:lnSpc>
                  <a:spcPct val="150000"/>
                </a:lnSpc>
              </a:pP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Söhne"/>
                </a:rPr>
                <a:t>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많은 양의 정보 중에서 가치가 있는 정보를 </a:t>
              </a:r>
              <a:endParaRPr lang="en-US" altLang="ko-KR" sz="2000" b="0" i="0" dirty="0">
                <a:solidFill>
                  <a:srgbClr val="374151"/>
                </a:solidFill>
                <a:effectLst/>
                <a:latin typeface="Söhne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선별하고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쉽게 이용할 수 있도록 </a:t>
              </a:r>
              <a:endParaRPr lang="en-US" altLang="ko-KR" sz="2000" b="0" i="0" dirty="0">
                <a:solidFill>
                  <a:srgbClr val="374151"/>
                </a:solidFill>
                <a:effectLst/>
                <a:latin typeface="Söhne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제공하는 서비스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Söhne"/>
                </a:rPr>
                <a:t>.</a:t>
              </a:r>
              <a:endPara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F4C97765-B606-4942-9EE4-0FC6125A9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95" y="1720711"/>
            <a:ext cx="5885309" cy="36542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485CC6-CB56-49B5-B29A-13A5BE8D7932}"/>
              </a:ext>
            </a:extLst>
          </p:cNvPr>
          <p:cNvSpPr txBox="1"/>
          <p:nvPr/>
        </p:nvSpPr>
        <p:spPr>
          <a:xfrm>
            <a:off x="149584" y="6509406"/>
            <a:ext cx="59871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출처 </a:t>
            </a:r>
            <a:r>
              <a:rPr lang="en-US" altLang="ko-KR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: </a:t>
            </a:r>
            <a:r>
              <a:rPr lang="ko-KR" altLang="en-US" sz="800" b="0" i="0" u="none" strike="noStrike" dirty="0" err="1">
                <a:solidFill>
                  <a:srgbClr val="3A3838"/>
                </a:solidFill>
                <a:effectLst/>
                <a:latin typeface="+mj-lt"/>
              </a:rPr>
              <a:t>카카오뷰</a:t>
            </a:r>
            <a:r>
              <a:rPr lang="ko-KR" altLang="en-US" sz="800" b="0" i="0" u="none" strike="noStrike" dirty="0">
                <a:solidFill>
                  <a:srgbClr val="3A3838"/>
                </a:solidFill>
                <a:effectLst/>
                <a:latin typeface="+mj-lt"/>
              </a:rPr>
              <a:t> 웹페이지</a:t>
            </a:r>
            <a:endParaRPr lang="ko-KR" altLang="en-US" sz="800" b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124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2D56F-9A81-0343-440D-CA275AD939A3}"/>
              </a:ext>
            </a:extLst>
          </p:cNvPr>
          <p:cNvSpPr txBox="1"/>
          <p:nvPr/>
        </p:nvSpPr>
        <p:spPr>
          <a:xfrm>
            <a:off x="1561527" y="350568"/>
            <a:ext cx="2161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배경 및 필요성 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1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A63BCA0-88A0-4D05-83D2-B602A1B69D79}"/>
              </a:ext>
            </a:extLst>
          </p:cNvPr>
          <p:cNvGrpSpPr/>
          <p:nvPr/>
        </p:nvGrpSpPr>
        <p:grpSpPr>
          <a:xfrm>
            <a:off x="6588164" y="1932241"/>
            <a:ext cx="4536172" cy="2538164"/>
            <a:chOff x="1006514" y="1932241"/>
            <a:chExt cx="4536172" cy="253816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33A16DA-82D2-41A7-8C80-ED4619A3F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5489" y="3163208"/>
              <a:ext cx="1307197" cy="1307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A6222C4-4953-45E5-B666-A6FB1889F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06514" y="3163208"/>
              <a:ext cx="1307197" cy="1307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4DA87F9-CD31-4FA4-A5AE-27990E9F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0223" y="1932241"/>
              <a:ext cx="1228725" cy="122872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D392CEF-DFA0-4087-BC64-7CD7C8DE0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3324281" y="2238315"/>
              <a:ext cx="1228725" cy="1228725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6CEC182-919D-48E2-ACC8-7A049CA3699C}"/>
              </a:ext>
            </a:extLst>
          </p:cNvPr>
          <p:cNvGrpSpPr/>
          <p:nvPr/>
        </p:nvGrpSpPr>
        <p:grpSpPr>
          <a:xfrm>
            <a:off x="489814" y="2064434"/>
            <a:ext cx="6514237" cy="3051364"/>
            <a:chOff x="6458814" y="1597709"/>
            <a:chExt cx="6514237" cy="30513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CE9A7E-ABB8-4142-A1B5-B47F683C0F4B}"/>
                </a:ext>
              </a:extLst>
            </p:cNvPr>
            <p:cNvSpPr txBox="1"/>
            <p:nvPr/>
          </p:nvSpPr>
          <p:spPr>
            <a:xfrm>
              <a:off x="6458814" y="1597709"/>
              <a:ext cx="3700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자연어 처리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62D1ED-FDED-410F-99AD-A724BE249720}"/>
                </a:ext>
              </a:extLst>
            </p:cNvPr>
            <p:cNvSpPr txBox="1"/>
            <p:nvPr/>
          </p:nvSpPr>
          <p:spPr>
            <a:xfrm>
              <a:off x="6649315" y="2344825"/>
              <a:ext cx="6323736" cy="230424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자연어처리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Söhne"/>
                </a:rPr>
                <a:t>(NLP)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는 인간의 언어를 이해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생성</a:t>
              </a:r>
              <a:r>
                <a:rPr lang="en-US" altLang="ko-KR" sz="2000" b="0" i="0" dirty="0">
                  <a:solidFill>
                    <a:srgbClr val="374151"/>
                  </a:solidFill>
                  <a:effectLst/>
                  <a:latin typeface="Söhne"/>
                </a:rPr>
                <a:t>, </a:t>
              </a:r>
            </a:p>
            <a:p>
              <a:pPr fontAlgn="base">
                <a:lnSpc>
                  <a:spcPct val="150000"/>
                </a:lnSpc>
              </a:pPr>
              <a:r>
                <a:rPr lang="ko-KR" altLang="en-US" sz="2000" b="0" i="0" dirty="0">
                  <a:solidFill>
                    <a:srgbClr val="374151"/>
                  </a:solidFill>
                  <a:effectLst/>
                  <a:latin typeface="Söhne"/>
                </a:rPr>
                <a:t>조작할 수 있도록 해주는 인공지능 </a:t>
              </a:r>
              <a:r>
                <a:rPr lang="en-US" altLang="ko-KR" sz="2000" dirty="0">
                  <a:solidFill>
                    <a:srgbClr val="374151"/>
                  </a:solidFill>
                  <a:latin typeface="Söhne"/>
                </a:rPr>
                <a:t>(AI)</a:t>
              </a:r>
              <a:r>
                <a:rPr lang="ko-KR" altLang="en-US" sz="2000" dirty="0">
                  <a:solidFill>
                    <a:srgbClr val="374151"/>
                  </a:solidFill>
                  <a:latin typeface="Söhne"/>
                </a:rPr>
                <a:t>의 분야</a:t>
              </a:r>
              <a:r>
                <a:rPr lang="en-US" altLang="ko-KR" sz="2000" dirty="0">
                  <a:solidFill>
                    <a:srgbClr val="374151"/>
                  </a:solidFill>
                  <a:latin typeface="Söhne"/>
                </a:rPr>
                <a:t>.</a:t>
              </a:r>
              <a:endParaRPr lang="en-US" altLang="ko-KR" sz="2000" dirty="0">
                <a:solidFill>
                  <a:srgbClr val="37415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374151"/>
                  </a:solidFill>
                  <a:latin typeface="Söhne"/>
                </a:rPr>
                <a:t>최근 </a:t>
              </a:r>
              <a:r>
                <a:rPr lang="en-US" altLang="ko-KR" sz="2000" dirty="0" err="1">
                  <a:solidFill>
                    <a:srgbClr val="374151"/>
                  </a:solidFill>
                  <a:latin typeface="Söhne"/>
                </a:rPr>
                <a:t>openAI</a:t>
              </a:r>
              <a:r>
                <a:rPr lang="ko-KR" altLang="en-US" sz="2000" dirty="0">
                  <a:solidFill>
                    <a:srgbClr val="374151"/>
                  </a:solidFill>
                  <a:latin typeface="Söhne"/>
                </a:rPr>
                <a:t>의 </a:t>
              </a:r>
              <a:r>
                <a:rPr lang="en-US" altLang="ko-KR" sz="2000" dirty="0" err="1">
                  <a:solidFill>
                    <a:srgbClr val="374151"/>
                  </a:solidFill>
                  <a:latin typeface="Söhne"/>
                </a:rPr>
                <a:t>chatGPT</a:t>
              </a:r>
              <a:r>
                <a:rPr lang="ko-KR" altLang="en-US" sz="2000" dirty="0">
                  <a:solidFill>
                    <a:srgbClr val="374151"/>
                  </a:solidFill>
                  <a:latin typeface="Söhne"/>
                </a:rPr>
                <a:t>를 선두로 구글의 </a:t>
              </a:r>
              <a:r>
                <a:rPr lang="en-US" altLang="ko-KR" sz="2000" dirty="0">
                  <a:solidFill>
                    <a:srgbClr val="374151"/>
                  </a:solidFill>
                  <a:latin typeface="Söhne"/>
                </a:rPr>
                <a:t>Bard </a:t>
              </a:r>
            </a:p>
            <a:p>
              <a:pPr fontAlgn="base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374151"/>
                  </a:solidFill>
                  <a:latin typeface="Söhne"/>
                </a:rPr>
                <a:t>그리고</a:t>
              </a:r>
              <a:r>
                <a:rPr lang="en-US" altLang="ko-KR" sz="2000" dirty="0">
                  <a:solidFill>
                    <a:srgbClr val="374151"/>
                  </a:solidFill>
                  <a:latin typeface="Söhne"/>
                </a:rPr>
                <a:t> </a:t>
              </a:r>
              <a:r>
                <a:rPr lang="ko-KR" altLang="en-US" sz="2000" dirty="0">
                  <a:solidFill>
                    <a:srgbClr val="374151"/>
                  </a:solidFill>
                  <a:latin typeface="Söhne"/>
                </a:rPr>
                <a:t>마이크로소프트의 </a:t>
              </a:r>
              <a:r>
                <a:rPr lang="en-US" altLang="ko-KR" sz="2000" dirty="0">
                  <a:solidFill>
                    <a:srgbClr val="374151"/>
                  </a:solidFill>
                  <a:latin typeface="Söhne"/>
                </a:rPr>
                <a:t>MS Bing </a:t>
              </a:r>
              <a:r>
                <a:rPr lang="ko-KR" altLang="en-US" sz="2000" dirty="0">
                  <a:solidFill>
                    <a:srgbClr val="374151"/>
                  </a:solidFill>
                  <a:latin typeface="Söhne"/>
                </a:rPr>
                <a:t>등이 </a:t>
              </a:r>
              <a:endParaRPr lang="en-US" altLang="ko-KR" sz="2000" dirty="0">
                <a:solidFill>
                  <a:srgbClr val="374151"/>
                </a:solidFill>
                <a:latin typeface="Söhne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374151"/>
                  </a:solidFill>
                  <a:latin typeface="Söhne"/>
                </a:rPr>
                <a:t>개발되며 자연어처리의 선두주자에 서있음</a:t>
              </a:r>
              <a:r>
                <a:rPr lang="en-US" altLang="ko-KR" sz="2000" dirty="0">
                  <a:solidFill>
                    <a:srgbClr val="374151"/>
                  </a:solidFill>
                  <a:latin typeface="Söhne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504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A7B1-3509-93BF-C633-A236FB09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247"/>
            <a:ext cx="9144000" cy="1775506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PART 2</a:t>
            </a:r>
            <a:br>
              <a:rPr lang="en-US" altLang="ko-KR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endParaRPr lang="ko-KR" altLang="en-US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17512-EC5E-B0E1-CF4A-CE88C84D2B99}"/>
              </a:ext>
            </a:extLst>
          </p:cNvPr>
          <p:cNvSpPr txBox="1"/>
          <p:nvPr/>
        </p:nvSpPr>
        <p:spPr>
          <a:xfrm>
            <a:off x="1379166" y="3429000"/>
            <a:ext cx="94336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rPr>
              <a:t>캡스톤</a:t>
            </a:r>
            <a:r>
              <a:rPr lang="ko-KR" altLang="en-US" sz="60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rPr>
              <a:t> 디자인 목표</a:t>
            </a:r>
          </a:p>
        </p:txBody>
      </p:sp>
    </p:spTree>
    <p:extLst>
      <p:ext uri="{BB962C8B-B14F-4D97-AF65-F5344CB8AC3E}">
        <p14:creationId xmlns:p14="http://schemas.microsoft.com/office/powerpoint/2010/main" val="233266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38CBA-357B-5325-525A-4408AA1E4C75}"/>
              </a:ext>
            </a:extLst>
          </p:cNvPr>
          <p:cNvSpPr txBox="1"/>
          <p:nvPr/>
        </p:nvSpPr>
        <p:spPr>
          <a:xfrm>
            <a:off x="1561527" y="350568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캡스톤</a:t>
            </a:r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디자인 목표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878577C-A108-4F70-98DC-BF38C11D5BDC}"/>
              </a:ext>
            </a:extLst>
          </p:cNvPr>
          <p:cNvSpPr/>
          <p:nvPr/>
        </p:nvSpPr>
        <p:spPr>
          <a:xfrm>
            <a:off x="5905263" y="3232125"/>
            <a:ext cx="381000" cy="930007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D838D8D-74A1-4225-9A1F-4AB1DC02D44B}"/>
              </a:ext>
            </a:extLst>
          </p:cNvPr>
          <p:cNvSpPr/>
          <p:nvPr/>
        </p:nvSpPr>
        <p:spPr>
          <a:xfrm>
            <a:off x="520738" y="1793850"/>
            <a:ext cx="11150524" cy="1145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공신력 있는 상위 </a:t>
            </a:r>
            <a:r>
              <a:rPr lang="en-US" altLang="ko-KR" sz="24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</a:t>
            </a:r>
            <a:r>
              <a:rPr lang="ko-KR" altLang="en-US" sz="24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개의 언론사를 선별하여 인기 키워드를 기반으로 뉴스 기사를</a:t>
            </a:r>
            <a:endParaRPr lang="en-US" altLang="ko-KR" sz="2400" b="1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수집하고</a:t>
            </a:r>
            <a:r>
              <a:rPr lang="en-US" altLang="ko-KR" sz="24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수집된 기사를 요약하여 사용자에게 웹 형식으로 제공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9654337-4795-4637-BD89-BF493BCA01B6}"/>
              </a:ext>
            </a:extLst>
          </p:cNvPr>
          <p:cNvSpPr/>
          <p:nvPr/>
        </p:nvSpPr>
        <p:spPr>
          <a:xfrm>
            <a:off x="520501" y="4653184"/>
            <a:ext cx="11150524" cy="164093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사용자에게 제공되는 내용은 요약된 내용이므로 중요한 정보만을 제공해 </a:t>
            </a:r>
            <a:endParaRPr lang="en-US" altLang="ko-KR" sz="2400" b="1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기사를 검색</a:t>
            </a:r>
            <a:r>
              <a:rPr lang="en-US" altLang="ko-KR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및 읽는 시간을 줄이고</a:t>
            </a:r>
            <a:r>
              <a:rPr lang="en-US" altLang="ko-KR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기업에 대한 시야를 넓혀 </a:t>
            </a:r>
            <a:endParaRPr lang="en-US" altLang="ko-KR" sz="2400" b="1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다양한 영역에 투자 가능성을</a:t>
            </a:r>
            <a:r>
              <a:rPr lang="en-US" altLang="ko-KR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높일 수 있다</a:t>
            </a:r>
            <a:r>
              <a:rPr lang="en-US" altLang="ko-KR" sz="2400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2400" b="1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D8E3C-9F59-47A8-814C-F882CF0CB428}"/>
              </a:ext>
            </a:extLst>
          </p:cNvPr>
          <p:cNvSpPr txBox="1"/>
          <p:nvPr/>
        </p:nvSpPr>
        <p:spPr>
          <a:xfrm>
            <a:off x="530587" y="1260415"/>
            <a:ext cx="370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캡스톤</a:t>
            </a:r>
            <a:r>
              <a:rPr lang="ko-KR" altLang="en-US" sz="24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목표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3109AB-82AA-4A41-AC16-6E3C45E9658E}"/>
              </a:ext>
            </a:extLst>
          </p:cNvPr>
          <p:cNvSpPr txBox="1"/>
          <p:nvPr/>
        </p:nvSpPr>
        <p:spPr>
          <a:xfrm>
            <a:off x="530587" y="4146490"/>
            <a:ext cx="370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2535055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5B1686A-CA23-4AC1-8D7A-52D1E804B194}"/>
              </a:ext>
            </a:extLst>
          </p:cNvPr>
          <p:cNvSpPr/>
          <p:nvPr/>
        </p:nvSpPr>
        <p:spPr>
          <a:xfrm>
            <a:off x="1866247" y="951978"/>
            <a:ext cx="2979470" cy="5649400"/>
          </a:xfrm>
          <a:prstGeom prst="roundRect">
            <a:avLst>
              <a:gd name="adj" fmla="val 2115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387580-36D8-68BA-8E43-85220C50C9FE}"/>
              </a:ext>
            </a:extLst>
          </p:cNvPr>
          <p:cNvSpPr/>
          <p:nvPr/>
        </p:nvSpPr>
        <p:spPr>
          <a:xfrm>
            <a:off x="149584" y="140677"/>
            <a:ext cx="11892359" cy="6597747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C187D23-9186-349D-61D4-52B3C3054E59}"/>
              </a:ext>
            </a:extLst>
          </p:cNvPr>
          <p:cNvSpPr/>
          <p:nvPr/>
        </p:nvSpPr>
        <p:spPr>
          <a:xfrm>
            <a:off x="444321" y="348594"/>
            <a:ext cx="1030310" cy="46363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PART 2 </a:t>
            </a:r>
            <a:endParaRPr lang="ko-KR" altLang="en-US" sz="15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9DCDBC-C9F9-7C84-1DD6-D54AF90922A4}"/>
              </a:ext>
            </a:extLst>
          </p:cNvPr>
          <p:cNvSpPr txBox="1"/>
          <p:nvPr/>
        </p:nvSpPr>
        <p:spPr>
          <a:xfrm>
            <a:off x="1561527" y="350568"/>
            <a:ext cx="391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키워드 기반 콘텐츠 큐레이션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835F603-E9C4-1A6B-117D-7FC2931D663A}"/>
              </a:ext>
            </a:extLst>
          </p:cNvPr>
          <p:cNvSpPr/>
          <p:nvPr/>
        </p:nvSpPr>
        <p:spPr>
          <a:xfrm>
            <a:off x="1952561" y="1253442"/>
            <a:ext cx="2805554" cy="518940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A83A3D-85FB-8DBC-8FFA-FC50FF539CCC}"/>
              </a:ext>
            </a:extLst>
          </p:cNvPr>
          <p:cNvSpPr/>
          <p:nvPr/>
        </p:nvSpPr>
        <p:spPr>
          <a:xfrm>
            <a:off x="1952561" y="1542431"/>
            <a:ext cx="2805554" cy="3467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40EDD5-2322-4517-94AF-5FFED2871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14238" y="1593262"/>
            <a:ext cx="258452" cy="2450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49365C-E24A-5E35-D95C-49CEC561EEEA}"/>
              </a:ext>
            </a:extLst>
          </p:cNvPr>
          <p:cNvSpPr txBox="1"/>
          <p:nvPr/>
        </p:nvSpPr>
        <p:spPr>
          <a:xfrm>
            <a:off x="1949368" y="1967126"/>
            <a:ext cx="2676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인기 검색어</a:t>
            </a:r>
            <a:endParaRPr lang="en-US" altLang="ko-KR" sz="14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1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어제의 인기 검색어를 기반으로 콘텐츠 추천</a:t>
            </a:r>
            <a:endParaRPr lang="en-US" altLang="ko-KR" sz="1100" b="1" dirty="0">
              <a:solidFill>
                <a:schemeClr val="bg2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0C15356-0CB2-452C-ACD1-4AD0C88C7D1D}"/>
              </a:ext>
            </a:extLst>
          </p:cNvPr>
          <p:cNvSpPr/>
          <p:nvPr/>
        </p:nvSpPr>
        <p:spPr>
          <a:xfrm>
            <a:off x="3152724" y="966279"/>
            <a:ext cx="405223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2CC0CEE-CBCF-4D6C-A358-42F3BB1257B4}"/>
              </a:ext>
            </a:extLst>
          </p:cNvPr>
          <p:cNvSpPr/>
          <p:nvPr/>
        </p:nvSpPr>
        <p:spPr>
          <a:xfrm>
            <a:off x="2017173" y="2590851"/>
            <a:ext cx="2676328" cy="716023"/>
          </a:xfrm>
          <a:prstGeom prst="round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/>
                </a:solidFill>
              </a:rPr>
              <a:t>검색어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</a:p>
          <a:p>
            <a:pPr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내용 요약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…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DB224E3-09EB-4B9A-82E8-2E539FB112EB}"/>
              </a:ext>
            </a:extLst>
          </p:cNvPr>
          <p:cNvSpPr/>
          <p:nvPr/>
        </p:nvSpPr>
        <p:spPr>
          <a:xfrm>
            <a:off x="2017173" y="3392515"/>
            <a:ext cx="2676328" cy="716023"/>
          </a:xfrm>
          <a:prstGeom prst="round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/>
                </a:solidFill>
              </a:rPr>
              <a:t>검색어</a:t>
            </a:r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</a:p>
          <a:p>
            <a:pPr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내용 요약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…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F597ECC-05CC-4429-AA1B-1E67D324AF5E}"/>
              </a:ext>
            </a:extLst>
          </p:cNvPr>
          <p:cNvSpPr/>
          <p:nvPr/>
        </p:nvSpPr>
        <p:spPr>
          <a:xfrm>
            <a:off x="2017173" y="4212968"/>
            <a:ext cx="2676328" cy="716023"/>
          </a:xfrm>
          <a:prstGeom prst="round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/>
                </a:solidFill>
              </a:rPr>
              <a:t>검색어</a:t>
            </a:r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</a:p>
          <a:p>
            <a:pPr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내용 요약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…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33788AE-F327-40A4-873F-D098A9835E6F}"/>
              </a:ext>
            </a:extLst>
          </p:cNvPr>
          <p:cNvSpPr/>
          <p:nvPr/>
        </p:nvSpPr>
        <p:spPr>
          <a:xfrm>
            <a:off x="1952561" y="6066222"/>
            <a:ext cx="2805554" cy="3706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6125DB-AAFA-49F0-AEE9-AFB5973A7728}"/>
              </a:ext>
            </a:extLst>
          </p:cNvPr>
          <p:cNvGrpSpPr/>
          <p:nvPr/>
        </p:nvGrpSpPr>
        <p:grpSpPr>
          <a:xfrm>
            <a:off x="2248006" y="6152464"/>
            <a:ext cx="230563" cy="198119"/>
            <a:chOff x="2373347" y="6134794"/>
            <a:chExt cx="230563" cy="198119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07700F41-21D9-4005-B580-92960D2DA8A5}"/>
                </a:ext>
              </a:extLst>
            </p:cNvPr>
            <p:cNvSpPr/>
            <p:nvPr/>
          </p:nvSpPr>
          <p:spPr>
            <a:xfrm>
              <a:off x="2373347" y="6287194"/>
              <a:ext cx="230563" cy="457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239D06FE-2777-4F1A-A355-61E65B010FCD}"/>
                </a:ext>
              </a:extLst>
            </p:cNvPr>
            <p:cNvSpPr/>
            <p:nvPr/>
          </p:nvSpPr>
          <p:spPr>
            <a:xfrm>
              <a:off x="2373347" y="6134794"/>
              <a:ext cx="230563" cy="457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F4EC8F3-A537-4C6A-8AAD-9169ED839DEA}"/>
                </a:ext>
              </a:extLst>
            </p:cNvPr>
            <p:cNvSpPr/>
            <p:nvPr/>
          </p:nvSpPr>
          <p:spPr>
            <a:xfrm>
              <a:off x="2373347" y="6210994"/>
              <a:ext cx="230563" cy="457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FBC3A02-7822-47F3-A709-44D000935D69}"/>
              </a:ext>
            </a:extLst>
          </p:cNvPr>
          <p:cNvSpPr/>
          <p:nvPr/>
        </p:nvSpPr>
        <p:spPr>
          <a:xfrm>
            <a:off x="3240055" y="6152767"/>
            <a:ext cx="230563" cy="203363"/>
          </a:xfrm>
          <a:prstGeom prst="roundRect">
            <a:avLst>
              <a:gd name="adj" fmla="val 3774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1/2 액자 7">
            <a:extLst>
              <a:ext uri="{FF2B5EF4-FFF2-40B4-BE49-F238E27FC236}">
                <a16:creationId xmlns:a16="http://schemas.microsoft.com/office/drawing/2014/main" id="{35143DCD-708A-4658-83D3-4EE0A902D34D}"/>
              </a:ext>
            </a:extLst>
          </p:cNvPr>
          <p:cNvSpPr/>
          <p:nvPr/>
        </p:nvSpPr>
        <p:spPr>
          <a:xfrm rot="18836019">
            <a:off x="4229856" y="6194220"/>
            <a:ext cx="118398" cy="114604"/>
          </a:xfrm>
          <a:prstGeom prst="halfFrame">
            <a:avLst>
              <a:gd name="adj1" fmla="val 25676"/>
              <a:gd name="adj2" fmla="val 236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4AF36F31-86A6-4352-8107-91A99B87A2BB}"/>
              </a:ext>
            </a:extLst>
          </p:cNvPr>
          <p:cNvSpPr/>
          <p:nvPr/>
        </p:nvSpPr>
        <p:spPr>
          <a:xfrm>
            <a:off x="6189910" y="945955"/>
            <a:ext cx="2979470" cy="5649400"/>
          </a:xfrm>
          <a:prstGeom prst="roundRect">
            <a:avLst>
              <a:gd name="adj" fmla="val 2115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AB21F4A-5A53-4D28-B885-B9C855C35BEF}"/>
              </a:ext>
            </a:extLst>
          </p:cNvPr>
          <p:cNvSpPr/>
          <p:nvPr/>
        </p:nvSpPr>
        <p:spPr>
          <a:xfrm>
            <a:off x="6276224" y="1247419"/>
            <a:ext cx="2805554" cy="518940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DCBAE43-C24B-4F59-AED8-118D895D6F24}"/>
              </a:ext>
            </a:extLst>
          </p:cNvPr>
          <p:cNvSpPr/>
          <p:nvPr/>
        </p:nvSpPr>
        <p:spPr>
          <a:xfrm>
            <a:off x="6276224" y="1536408"/>
            <a:ext cx="2805554" cy="3467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정보검색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D4683F1-8B7C-4323-9245-5F4C2234C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37901" y="1587239"/>
            <a:ext cx="258452" cy="24507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B54B39F-6BBD-4F1A-93BB-0971EA1C3C40}"/>
              </a:ext>
            </a:extLst>
          </p:cNvPr>
          <p:cNvSpPr txBox="1"/>
          <p:nvPr/>
        </p:nvSpPr>
        <p:spPr>
          <a:xfrm>
            <a:off x="6273031" y="1961103"/>
            <a:ext cx="2676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검색어</a:t>
            </a:r>
            <a:endParaRPr lang="en-US" altLang="ko-KR" sz="14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altLang="ko-KR" sz="11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사용자의 검색어를 기반으로 기사 요약</a:t>
            </a:r>
            <a:endParaRPr lang="en-US" altLang="ko-KR" sz="1100" b="1" dirty="0">
              <a:solidFill>
                <a:schemeClr val="bg2">
                  <a:lumMod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0440C87-9EB5-4243-A029-5352689E2A8C}"/>
              </a:ext>
            </a:extLst>
          </p:cNvPr>
          <p:cNvSpPr/>
          <p:nvPr/>
        </p:nvSpPr>
        <p:spPr>
          <a:xfrm>
            <a:off x="7476387" y="960256"/>
            <a:ext cx="405223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9D1F6F24-F7EF-4C4F-8207-DCF2774DC9AD}"/>
              </a:ext>
            </a:extLst>
          </p:cNvPr>
          <p:cNvSpPr/>
          <p:nvPr/>
        </p:nvSpPr>
        <p:spPr>
          <a:xfrm>
            <a:off x="6340836" y="2584828"/>
            <a:ext cx="2676328" cy="2869531"/>
          </a:xfrm>
          <a:prstGeom prst="roundRect">
            <a:avLst>
              <a:gd name="adj" fmla="val 8242"/>
            </a:avLst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r>
              <a:rPr lang="ko-KR" altLang="en-US" sz="1200" b="1" dirty="0">
                <a:solidFill>
                  <a:schemeClr val="tx1"/>
                </a:solidFill>
              </a:rPr>
              <a:t>정보검색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내용 요약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…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F3B7EA85-B33C-460B-84C9-5DFDC483848C}"/>
              </a:ext>
            </a:extLst>
          </p:cNvPr>
          <p:cNvSpPr/>
          <p:nvPr/>
        </p:nvSpPr>
        <p:spPr>
          <a:xfrm>
            <a:off x="6276224" y="6060199"/>
            <a:ext cx="2805554" cy="3706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C01533B-549F-4CB1-BC52-F31A02485988}"/>
              </a:ext>
            </a:extLst>
          </p:cNvPr>
          <p:cNvGrpSpPr/>
          <p:nvPr/>
        </p:nvGrpSpPr>
        <p:grpSpPr>
          <a:xfrm>
            <a:off x="6571669" y="6146441"/>
            <a:ext cx="230563" cy="198119"/>
            <a:chOff x="2373347" y="6134794"/>
            <a:chExt cx="230563" cy="198119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ECC3C758-0119-476A-AFDF-1CED618C32C7}"/>
                </a:ext>
              </a:extLst>
            </p:cNvPr>
            <p:cNvSpPr/>
            <p:nvPr/>
          </p:nvSpPr>
          <p:spPr>
            <a:xfrm>
              <a:off x="2373347" y="6287194"/>
              <a:ext cx="230563" cy="457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D514830D-B78B-4A29-AF3A-5C1822005E46}"/>
                </a:ext>
              </a:extLst>
            </p:cNvPr>
            <p:cNvSpPr/>
            <p:nvPr/>
          </p:nvSpPr>
          <p:spPr>
            <a:xfrm>
              <a:off x="2373347" y="6134794"/>
              <a:ext cx="230563" cy="457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CDB988A-D22E-4802-8A81-0AFDB9238745}"/>
                </a:ext>
              </a:extLst>
            </p:cNvPr>
            <p:cNvSpPr/>
            <p:nvPr/>
          </p:nvSpPr>
          <p:spPr>
            <a:xfrm>
              <a:off x="2373347" y="6210994"/>
              <a:ext cx="230563" cy="457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4688CBD-52C4-4278-A291-ADAB58AEE486}"/>
              </a:ext>
            </a:extLst>
          </p:cNvPr>
          <p:cNvSpPr/>
          <p:nvPr/>
        </p:nvSpPr>
        <p:spPr>
          <a:xfrm>
            <a:off x="7563718" y="6146744"/>
            <a:ext cx="230563" cy="203363"/>
          </a:xfrm>
          <a:prstGeom prst="roundRect">
            <a:avLst>
              <a:gd name="adj" fmla="val 3774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1/2 액자 72">
            <a:extLst>
              <a:ext uri="{FF2B5EF4-FFF2-40B4-BE49-F238E27FC236}">
                <a16:creationId xmlns:a16="http://schemas.microsoft.com/office/drawing/2014/main" id="{525B0F35-9AD9-4032-99B5-092D24F00D94}"/>
              </a:ext>
            </a:extLst>
          </p:cNvPr>
          <p:cNvSpPr/>
          <p:nvPr/>
        </p:nvSpPr>
        <p:spPr>
          <a:xfrm rot="18836019">
            <a:off x="8553519" y="6188197"/>
            <a:ext cx="118398" cy="114604"/>
          </a:xfrm>
          <a:prstGeom prst="halfFrame">
            <a:avLst>
              <a:gd name="adj1" fmla="val 25676"/>
              <a:gd name="adj2" fmla="val 236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522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528</Words>
  <Application>Microsoft Office PowerPoint</Application>
  <PresentationFormat>와이드스크린</PresentationFormat>
  <Paragraphs>148</Paragraphs>
  <Slides>19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나눔스퀘어 네오 Heavy</vt:lpstr>
      <vt:lpstr>Söhne</vt:lpstr>
      <vt:lpstr>나눔스퀘어 네오 ExtraBold</vt:lpstr>
      <vt:lpstr>Arial</vt:lpstr>
      <vt:lpstr>나눔스퀘어 네오 Bold</vt:lpstr>
      <vt:lpstr>맑은 고딕</vt:lpstr>
      <vt:lpstr>Office 테마</vt:lpstr>
      <vt:lpstr>PowerPoint 프레젠테이션</vt:lpstr>
      <vt:lpstr>PowerPoint 프레젠테이션</vt:lpstr>
      <vt:lpstr>PART 1 </vt:lpstr>
      <vt:lpstr>PowerPoint 프레젠테이션</vt:lpstr>
      <vt:lpstr>PowerPoint 프레젠테이션</vt:lpstr>
      <vt:lpstr>PowerPoint 프레젠테이션</vt:lpstr>
      <vt:lpstr>PART 2 </vt:lpstr>
      <vt:lpstr>PowerPoint 프레젠테이션</vt:lpstr>
      <vt:lpstr>PowerPoint 프레젠테이션</vt:lpstr>
      <vt:lpstr>PART 3 </vt:lpstr>
      <vt:lpstr>PowerPoint 프레젠테이션</vt:lpstr>
      <vt:lpstr>PowerPoint 프레젠테이션</vt:lpstr>
      <vt:lpstr>PowerPoint 프레젠테이션</vt:lpstr>
      <vt:lpstr>PowerPoint 프레젠테이션</vt:lpstr>
      <vt:lpstr>PART 4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이용경</dc:creator>
  <cp:lastModifiedBy>이용경</cp:lastModifiedBy>
  <cp:revision>20</cp:revision>
  <dcterms:created xsi:type="dcterms:W3CDTF">2023-03-03T05:49:23Z</dcterms:created>
  <dcterms:modified xsi:type="dcterms:W3CDTF">2023-10-26T17:09:28Z</dcterms:modified>
</cp:coreProperties>
</file>